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1" d="100"/>
          <a:sy n="51" d="100"/>
        </p:scale>
        <p:origin x="-45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lvl="0" algn="ctr"/>
            <a:r>
              <a:rPr lang="en-US" sz="3200" b="1" dirty="0"/>
              <a:t>NATURE AND SIGNIFICANCE OF MANAGEMENT</a:t>
            </a: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82" name="Google Shape;182;p10"/>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84" name="Google Shape;184;p10"/>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REFERENCES &amp; THANKING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smtClean="0">
                <a:solidFill>
                  <a:schemeClr val="dk1"/>
                </a:solidFill>
                <a:latin typeface="Cambria"/>
                <a:ea typeface="Cambria"/>
                <a:cs typeface="Cambria"/>
                <a:sym typeface="Cambria"/>
              </a:rPr>
              <a:t>NATURE AND SIGNIFICANCE OF MANAGEMENT/SUDHARANI/SNS ACADEMY</a:t>
            </a: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04" name="Google Shape;104;p2"/>
          <p:cNvSpPr/>
          <p:nvPr/>
        </p:nvSpPr>
        <p:spPr>
          <a:xfrm>
            <a:off x="3276600" y="3086100"/>
            <a:ext cx="12377531" cy="37548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lvl="0" algn="ctr"/>
            <a:r>
              <a:rPr lang="en-US" sz="3200" b="1" dirty="0" err="1"/>
              <a:t>Rohini</a:t>
            </a:r>
            <a:r>
              <a:rPr lang="en-US" sz="3200" b="1" dirty="0"/>
              <a:t> prepared a well-documented and factual report on </a:t>
            </a:r>
            <a:r>
              <a:rPr lang="en-US" sz="3200" b="1" dirty="0" err="1"/>
              <a:t>Co’s</a:t>
            </a:r>
            <a:r>
              <a:rPr lang="en-US" sz="3200" b="1" dirty="0"/>
              <a:t> performance but she could not present it in Board meeting as she could not complete it on time.</a:t>
            </a: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NATURE AND SIGNIFICANCE OF MANAGEMENT/SUDHARANI/SNS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1772816"/>
            <a:ext cx="12350620" cy="70788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r>
              <a:rPr lang="en-US" sz="2800" dirty="0"/>
              <a:t>Management is an art of getting things done with and through others. Management can be defined as, the process of getting things done with the aim of achieving organizational goals effectively and efficiently.</a:t>
            </a:r>
          </a:p>
          <a:p>
            <a:r>
              <a:rPr lang="en-US" sz="2800" b="1" dirty="0"/>
              <a:t>Efficiency and Effectiveness</a:t>
            </a:r>
            <a:endParaRPr lang="en-US" sz="2800" dirty="0"/>
          </a:p>
          <a:p>
            <a:r>
              <a:rPr lang="en-US" sz="2800" dirty="0"/>
              <a:t>Efficiency (completing the work at low cost) means doing the task correctly at minimum cost through optimum utilization of resources while effectiveness (Completing the work on time) is concerned with end result means completing the task correctly within stipulated time. Although efficiency and effectiveness are different yet they are inter related. It is important for management to maintain a balance between the two.</a:t>
            </a: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NATURE AND SIGNIFICANCE OF MANAGEMENT/SUDHARANI/SNS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3810000" y="1250302"/>
            <a:ext cx="9122229" cy="784826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r>
              <a:rPr lang="en-US" sz="2000" b="1" dirty="0"/>
              <a:t>Characteristics of Management</a:t>
            </a:r>
            <a:endParaRPr lang="en-US" sz="2000" dirty="0"/>
          </a:p>
          <a:p>
            <a:r>
              <a:rPr lang="en-US" sz="2000" b="1" dirty="0"/>
              <a:t>1. Goal oriented Process </a:t>
            </a:r>
            <a:r>
              <a:rPr lang="en-US" sz="2000" dirty="0"/>
              <a:t>It is a goal oriented process, which is to achieve already specified and desired objectives by proper utilization of available resources.</a:t>
            </a:r>
          </a:p>
          <a:p>
            <a:r>
              <a:rPr lang="en-US" sz="2000" b="1" dirty="0"/>
              <a:t>2. Pervasive: </a:t>
            </a:r>
            <a:r>
              <a:rPr lang="en-US" sz="2000" dirty="0"/>
              <a:t>Management is universal in nature. It is used in all types of organizations whether economic, social or political irrespective of its size, nature and location and at each and every level</a:t>
            </a:r>
            <a:r>
              <a:rPr lang="en-US" sz="2000" dirty="0" smtClean="0"/>
              <a:t>.</a:t>
            </a:r>
          </a:p>
          <a:p>
            <a:r>
              <a:rPr lang="en-US" sz="2000" b="1" dirty="0"/>
              <a:t>3. Multidimensional: </a:t>
            </a:r>
            <a:r>
              <a:rPr lang="en-US" sz="2000" dirty="0"/>
              <a:t>It is multidimensional as it involves management of work, people and operations</a:t>
            </a:r>
            <a:r>
              <a:rPr lang="en-US" sz="2000" dirty="0" smtClean="0"/>
              <a:t>.</a:t>
            </a:r>
            <a:r>
              <a:rPr lang="en-US" sz="2000" b="1" dirty="0"/>
              <a:t> 4. Continuous: </a:t>
            </a:r>
            <a:r>
              <a:rPr lang="en-US" sz="2000" dirty="0"/>
              <a:t>It consists of a series of function and its functions are being performed by all managers simultaneously. The process of management continues till an organization exists for attaining its objectives.</a:t>
            </a:r>
            <a:br>
              <a:rPr lang="en-US" sz="2000" dirty="0"/>
            </a:br>
            <a:r>
              <a:rPr lang="en-US" sz="2000" dirty="0"/>
              <a:t/>
            </a:r>
            <a:br>
              <a:rPr lang="en-US" sz="2000" dirty="0"/>
            </a:br>
            <a:r>
              <a:rPr lang="en-US" sz="2000" b="1" dirty="0"/>
              <a:t>5. Group Activity: </a:t>
            </a:r>
            <a:r>
              <a:rPr lang="en-US" sz="2000" dirty="0"/>
              <a:t>It is a group activity since it involves managing and coordinating activities of different people as a team to attain the desired objectives of the organization.</a:t>
            </a:r>
          </a:p>
          <a:p>
            <a:r>
              <a:rPr lang="en-US" sz="2000" dirty="0"/>
              <a:t/>
            </a:r>
            <a:br>
              <a:rPr lang="en-US" sz="2000" dirty="0"/>
            </a:br>
            <a:endParaRPr lang="en-US" sz="2000" dirty="0"/>
          </a:p>
          <a:p>
            <a:pPr marL="0" marR="0" lvl="0" indent="0" algn="ctr" rtl="0">
              <a:spcBef>
                <a:spcPts val="0"/>
              </a:spcBef>
              <a:spcAft>
                <a:spcPts val="0"/>
              </a:spcAft>
              <a:buNone/>
            </a:pPr>
            <a:endParaRPr sz="24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400" b="1" i="0" u="none" strike="noStrike" cap="none" dirty="0">
                <a:solidFill>
                  <a:schemeClr val="dk1"/>
                </a:solidFill>
                <a:latin typeface="Cambria"/>
                <a:ea typeface="Cambria"/>
                <a:cs typeface="Cambria"/>
                <a:sym typeface="Cambria"/>
              </a:rPr>
              <a:t/>
            </a:r>
            <a:br>
              <a:rPr lang="en-US" sz="2400" b="1" i="0" u="none" strike="noStrike" cap="none" dirty="0">
                <a:solidFill>
                  <a:schemeClr val="dk1"/>
                </a:solidFill>
                <a:latin typeface="Cambria"/>
                <a:ea typeface="Cambria"/>
                <a:cs typeface="Cambria"/>
                <a:sym typeface="Cambria"/>
              </a:rPr>
            </a:br>
            <a:endParaRPr sz="2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32" name="Google Shape;132;p5"/>
          <p:cNvSpPr txBox="1">
            <a:spLocks noGrp="1"/>
          </p:cNvSpPr>
          <p:nvPr>
            <p:ph type="ftr" idx="11"/>
          </p:nvPr>
        </p:nvSpPr>
        <p:spPr>
          <a:xfrm>
            <a:off x="6324600" y="9258300"/>
            <a:ext cx="5954486" cy="7020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NATURE AND SIGNIFICANCE OF MANAGEMENT/SUDHARANI/SNS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3810000" y="3086100"/>
            <a:ext cx="11844130" cy="52937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2800" b="1" i="0" u="none" strike="noStrike" cap="none" dirty="0">
                <a:solidFill>
                  <a:schemeClr val="dk1"/>
                </a:solidFill>
                <a:latin typeface="Cambria"/>
                <a:ea typeface="Cambria"/>
                <a:cs typeface="Cambria"/>
                <a:sym typeface="Cambria"/>
              </a:rPr>
              <a:t>       </a:t>
            </a:r>
            <a:r>
              <a:rPr lang="en-US" sz="3200" dirty="0" err="1"/>
              <a:t>Tarang</a:t>
            </a:r>
            <a:r>
              <a:rPr lang="en-US" sz="3200" dirty="0"/>
              <a:t> Enterprises Limited is planning to increase its sales by 30% in the next quarter. Identify the feature of management being highlighted in the given statement. </a:t>
            </a:r>
            <a:endParaRPr lang="en-US" sz="3200" dirty="0" smtClean="0"/>
          </a:p>
          <a:p>
            <a:pPr marL="514350" lvl="0" indent="-514350" algn="ctr">
              <a:buAutoNum type="alphaLcParenBoth"/>
            </a:pPr>
            <a:r>
              <a:rPr lang="en-US" sz="3200" dirty="0" smtClean="0"/>
              <a:t>Management </a:t>
            </a:r>
            <a:r>
              <a:rPr lang="en-US" sz="3200" dirty="0"/>
              <a:t>is all pervasive </a:t>
            </a:r>
            <a:endParaRPr lang="en-US" sz="3200" dirty="0" smtClean="0"/>
          </a:p>
          <a:p>
            <a:pPr marL="514350" lvl="0" indent="-514350" algn="ctr">
              <a:buAutoNum type="alphaLcParenBoth"/>
            </a:pPr>
            <a:r>
              <a:rPr lang="en-US" sz="3200" dirty="0" smtClean="0"/>
              <a:t> </a:t>
            </a:r>
            <a:r>
              <a:rPr lang="en-US" sz="3200" dirty="0"/>
              <a:t>Management is a goal oriented </a:t>
            </a:r>
            <a:r>
              <a:rPr lang="en-US" sz="3200" dirty="0" smtClean="0"/>
              <a:t>process</a:t>
            </a:r>
          </a:p>
          <a:p>
            <a:pPr marL="514350" lvl="0" indent="-514350" algn="ctr">
              <a:buAutoNum type="alphaLcParenBoth"/>
            </a:pPr>
            <a:r>
              <a:rPr lang="en-US" sz="3200" dirty="0" smtClean="0"/>
              <a:t>  </a:t>
            </a:r>
            <a:r>
              <a:rPr lang="en-US" sz="3200" dirty="0"/>
              <a:t>Management is a continuous process </a:t>
            </a:r>
          </a:p>
          <a:p>
            <a:pPr marL="514350" lvl="0" indent="-514350" algn="ctr">
              <a:buAutoNum type="alphaLcParenBoth"/>
            </a:pPr>
            <a:r>
              <a:rPr lang="en-US" sz="3200" smtClean="0"/>
              <a:t> </a:t>
            </a:r>
            <a:r>
              <a:rPr lang="en-US" sz="3200" dirty="0"/>
              <a:t>All of the above</a:t>
            </a: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CONTENT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CONTENT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64" name="Google Shape;164;p8"/>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CONTENT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QUESTIONS RELATED TO ABOVE SLIDES</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49</Words>
  <Application>Microsoft Office PowerPoint</Application>
  <PresentationFormat>Custom</PresentationFormat>
  <Paragraphs>90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sns</cp:lastModifiedBy>
  <cp:revision>4</cp:revision>
  <dcterms:created xsi:type="dcterms:W3CDTF">2006-08-16T00:00:00Z</dcterms:created>
  <dcterms:modified xsi:type="dcterms:W3CDTF">2023-03-29T06:53:15Z</dcterms:modified>
</cp:coreProperties>
</file>